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46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46FF15-D5F1-4DBB-997D-C0AE29E6B7AB}" type="datetimeFigureOut">
              <a:rPr lang="en-US" smtClean="0"/>
              <a:t>4/13/2017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C39475-475A-4BE6-AA00-7F4BDA7C3A41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18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2B28BE-5F80-4240-925C-7412BEBA7F66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71DB66-354C-45D5-9BF6-76C88597C63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071DB66-354C-45D5-9BF6-76C88597C63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8AEE3-08A9-449A-95D5-F55D7EF6BF0D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3A892C-0F6B-4A86-B0E0-609D3FD66E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855C2E-9D68-4BDD-877D-6416A4FDEE8E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BBB5EC-CFB9-4133-8705-EE88F11191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02D88A-CC40-414B-BAC8-F5041CD29427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7BBBD1-D83A-4B3C-8C72-92CAD6AD737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6BC5FB-E0F6-4F16-91B4-228D20EF7F69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F76FDC-DC36-4423-A4A1-1F06DC3050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7" name="Text Placeholder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4" name="Date Placeholder 10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Footer Placeholder 102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Slide Number Placeholder 10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3AE0AE-623A-49FD-BF02-FB4FEA0BAFA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7FDDF2-A503-4089-AE7C-061E9AF9FBAE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E2255C-9A60-444F-AAD1-66759BCA82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C980C8-7C1B-485E-8538-4062B97A6B5F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579F80-B303-496D-BF7F-EB3A9B5DA0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27A0E1-6A58-4DEC-936C-5AC555C776FC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FDFF8-5E45-44D6-97B7-97198B99413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CA19FC-FB1E-4444-91A1-2A673363FE71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C66F24-1184-4B00-9437-CAFDBCD81DD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57D789-4281-4190-BEC6-C7065D568278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CC3BF1-D8D7-4214-B932-63B159EE69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B54462-C306-46FC-B79E-5DBC5A4B5A5B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FD068B-BB90-4577-A815-CC8810FE78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DCF793-720E-407A-8B14-885D665E5EAF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6EC6C7-DB11-402D-A144-30AB0B2F9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C040C7-E63A-4651-940A-F64D3DC8E605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E1A6D-EAC6-43BC-A05D-14420AE4562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33C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055DD14D-DE2C-4E0D-99AB-9C7E57D4C400}" type="datetimeFigureOut">
              <a:rPr lang="en-US"/>
              <a:pPr>
                <a:defRPr/>
              </a:pPr>
              <a:t>4/13/2017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889571F-430D-4749-91EE-81C4EA1B1E7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EFI logo1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762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0" y="685801"/>
            <a:ext cx="9144000" cy="572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65138" indent="-465138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FF00"/>
                </a:solidFill>
              </a:rPr>
              <a:t>OFFICIALS FOR VARIOUS EVENTS ARE DETAILED OUT OF EMPANNELED OFFICAL LIST BEING MANITAINED BY EFI</a:t>
            </a:r>
          </a:p>
          <a:p>
            <a:pPr marL="465138" indent="-465138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bg1"/>
                </a:solidFill>
              </a:rPr>
              <a:t>REGIONAL EVENTS – BY OC</a:t>
            </a:r>
          </a:p>
          <a:p>
            <a:pPr marL="465138" indent="-465138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FF00"/>
                </a:solidFill>
              </a:rPr>
              <a:t>NATIONAL EVENTS – BY EFI IN CONSULTATION WITH OC</a:t>
            </a:r>
          </a:p>
          <a:p>
            <a:pPr marL="465138" indent="-465138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en-US" b="1" dirty="0" smtClean="0">
                <a:solidFill>
                  <a:schemeClr val="bg1"/>
                </a:solidFill>
              </a:rPr>
              <a:t>INTERNATIONAL EVENTS – BY FEI ON RECOMMENDATION FROM EFI</a:t>
            </a:r>
          </a:p>
          <a:p>
            <a:pPr marL="465138" indent="-465138" algn="just">
              <a:spcBef>
                <a:spcPts val="1800"/>
              </a:spcBef>
              <a:buFont typeface="Wingdings" pitchFamily="2" charset="2"/>
              <a:buChar char="v"/>
            </a:pPr>
            <a:r>
              <a:rPr lang="en-US" b="1" dirty="0" smtClean="0">
                <a:solidFill>
                  <a:srgbClr val="FFFF00"/>
                </a:solidFill>
              </a:rPr>
              <a:t>BASIS OF DETAILMENT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LEAST EXPENDITURE TO OC &amp; EXCHEQUER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FF00"/>
                </a:solidFill>
              </a:rPr>
              <a:t>ROTATION OF OFFICIALS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HETEROGENITY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FF00"/>
                </a:solidFill>
              </a:rPr>
              <a:t>QUALIFICATION OF OFFICIALS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chemeClr val="bg1"/>
                </a:solidFill>
              </a:rPr>
              <a:t>EXPOSURE TO MAINT STATUS / UPGRADATION </a:t>
            </a:r>
          </a:p>
          <a:p>
            <a:pPr marL="922338" lvl="1" indent="-465138" algn="just">
              <a:spcBef>
                <a:spcPts val="1800"/>
              </a:spcBef>
              <a:buFont typeface="Wingdings" pitchFamily="2" charset="2"/>
              <a:buChar char="Ø"/>
            </a:pPr>
            <a:r>
              <a:rPr lang="en-US" b="1" dirty="0" smtClean="0">
                <a:solidFill>
                  <a:srgbClr val="FFFF00"/>
                </a:solidFill>
              </a:rPr>
              <a:t>MINIMISE TD</a:t>
            </a: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>
            <a:off x="254000" y="0"/>
            <a:ext cx="88900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en-US" sz="2400" b="1" u="sng" kern="0" dirty="0">
                <a:ea typeface="Arial" charset="0"/>
              </a:rPr>
              <a:t/>
            </a:r>
            <a:br>
              <a:rPr lang="en-US" sz="2400" b="1" u="sng" kern="0" dirty="0">
                <a:ea typeface="Arial" charset="0"/>
              </a:rPr>
            </a:br>
            <a:r>
              <a:rPr lang="en-US" sz="2400" b="1" u="sng" kern="0" dirty="0">
                <a:ea typeface="Arial" charset="0"/>
              </a:rPr>
              <a:t/>
            </a:r>
            <a:br>
              <a:rPr lang="en-US" sz="2400" b="1" u="sng" kern="0" dirty="0">
                <a:ea typeface="Arial" charset="0"/>
              </a:rPr>
            </a:br>
            <a:r>
              <a:rPr lang="en-US" sz="2400" b="1" u="sng" kern="0" dirty="0">
                <a:ea typeface="Arial" charset="0"/>
              </a:rPr>
              <a:t/>
            </a:r>
            <a:br>
              <a:rPr lang="en-US" sz="2400" b="1" u="sng" kern="0" dirty="0">
                <a:ea typeface="Arial" charset="0"/>
              </a:rPr>
            </a:br>
            <a:r>
              <a:rPr lang="en-US" sz="2400" b="1" u="sng" kern="0" dirty="0">
                <a:ea typeface="Arial" charset="0"/>
              </a:rPr>
              <a:t/>
            </a:r>
            <a:br>
              <a:rPr lang="en-US" sz="2400" b="1" u="sng" kern="0" dirty="0">
                <a:ea typeface="Arial" charset="0"/>
              </a:rPr>
            </a:br>
            <a:r>
              <a:rPr lang="en-US" sz="2400" b="1" u="sng" kern="0" dirty="0">
                <a:ea typeface="Arial" charset="0"/>
              </a:rPr>
              <a:t/>
            </a:r>
            <a:br>
              <a:rPr lang="en-US" sz="2400" b="1" u="sng" kern="0" dirty="0">
                <a:ea typeface="Arial" charset="0"/>
              </a:rPr>
            </a:br>
            <a:r>
              <a:rPr lang="en-US" altLang="en-US" sz="3200" b="1" u="sng" kern="0" dirty="0" smtClean="0">
                <a:solidFill>
                  <a:schemeClr val="bg1"/>
                </a:solidFill>
                <a:ea typeface="Arial" charset="0"/>
              </a:rPr>
              <a:t>OFFICIAL</a:t>
            </a:r>
            <a:r>
              <a:rPr lang="en-US" altLang="en-US" sz="3600" b="1" u="sng" kern="0" dirty="0">
                <a:ea typeface="Arial" charset="0"/>
              </a:rPr>
              <a:t/>
            </a:r>
            <a:br>
              <a:rPr lang="en-US" altLang="en-US" sz="3600" b="1" u="sng" kern="0" dirty="0">
                <a:ea typeface="Arial" charset="0"/>
              </a:rPr>
            </a:br>
            <a:r>
              <a:rPr lang="en-US" altLang="en-US" sz="3600" b="1" u="sng" kern="0" dirty="0">
                <a:ea typeface="Arial" charset="0"/>
              </a:rPr>
              <a:t/>
            </a:r>
            <a:br>
              <a:rPr lang="en-US" altLang="en-US" sz="3600" b="1" u="sng" kern="0" dirty="0">
                <a:ea typeface="Arial" charset="0"/>
              </a:rPr>
            </a:br>
            <a:r>
              <a:rPr lang="en-US" sz="3200" b="1" u="sng" kern="0" dirty="0">
                <a:ea typeface="Arial" charset="0"/>
              </a:rPr>
              <a:t/>
            </a:r>
            <a:br>
              <a:rPr lang="en-US" sz="3200" b="1" u="sng" kern="0" dirty="0">
                <a:ea typeface="Arial" charset="0"/>
              </a:rPr>
            </a:br>
            <a:r>
              <a:rPr lang="en-US" sz="3200" b="1" u="sng" kern="0" dirty="0">
                <a:ea typeface="Arial" charset="0"/>
              </a:rPr>
              <a:t/>
            </a:r>
            <a:br>
              <a:rPr lang="en-US" sz="3200" b="1" u="sng" kern="0" dirty="0">
                <a:ea typeface="Arial" charset="0"/>
              </a:rPr>
            </a:br>
            <a:endParaRPr lang="en-US" sz="3200" b="1" u="sng" kern="0" dirty="0">
              <a:ea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0" y="0"/>
            <a:ext cx="9144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 u="sng" dirty="0" smtClean="0">
                <a:solidFill>
                  <a:srgbClr val="FFFF00"/>
                </a:solidFill>
              </a:rPr>
              <a:t>DETAILS OF JUDGES DETAILED FOR VARIOUS </a:t>
            </a:r>
            <a:r>
              <a:rPr lang="en-US" sz="2800" b="1" u="sng" dirty="0" err="1" smtClean="0">
                <a:solidFill>
                  <a:srgbClr val="FFFF00"/>
                </a:solidFill>
              </a:rPr>
              <a:t>EVENTING</a:t>
            </a:r>
            <a:r>
              <a:rPr lang="en-US" sz="2800" b="1" u="sng" dirty="0" smtClean="0">
                <a:solidFill>
                  <a:srgbClr val="FFFF00"/>
                </a:solidFill>
              </a:rPr>
              <a:t> COMPETITION</a:t>
            </a:r>
            <a:endParaRPr lang="en-US" sz="2800" b="1" u="sng" dirty="0">
              <a:solidFill>
                <a:srgbClr val="FFFF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47172" y="1026887"/>
          <a:ext cx="8991600" cy="573683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762000"/>
                <a:gridCol w="3200400"/>
                <a:gridCol w="1143000"/>
                <a:gridCol w="2087880"/>
                <a:gridCol w="1798320"/>
              </a:tblGrid>
              <a:tr h="3582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S.NO</a:t>
                      </a:r>
                      <a:endParaRPr lang="en-US" sz="1400" b="1" i="0" u="sng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400" b="1" i="0" u="sng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EVENT </a:t>
                      </a:r>
                      <a:endParaRPr lang="en-US" sz="1400" b="1" i="0" u="sng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sng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VENUE</a:t>
                      </a:r>
                      <a:endParaRPr lang="en-US" sz="1400" b="1" i="0" u="sng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sng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JUDGES</a:t>
                      </a:r>
                      <a:endParaRPr lang="en-US" sz="1400" b="1" i="0" u="sng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400" b="1" i="0" u="sng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TD</a:t>
                      </a:r>
                      <a:endParaRPr lang="en-US" sz="1400" b="1" i="0" u="sng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1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ARMY EQUESTRIAN CHAMPIONSHIP, AND PRE NOVICE &amp; NOVICE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WEF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01 SEP TO 10 SEP 2016 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JAIPUR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SUNIL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SHIVDAS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b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SS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RATHORE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b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COMDT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NARESH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TEHLAN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R K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DAHIYA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2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CIC1*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EVENTING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FROM 12 SEP TO 15 SEP 16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JAIPUR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SS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AHLAWAT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,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VSM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b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PP SINGH (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RETD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) </a:t>
                      </a:r>
                      <a:b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RIS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MAJ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BHAGIRATH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RK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DAHIYA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719207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3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PRE NOVICE AND NOVICE  HELD AT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ASC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CENTRE AND COLLEGE, BANGALORE 15 NOV TO 25 NOV 2016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BANGALORE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D BALI</a:t>
                      </a:r>
                      <a:br>
                        <a:rPr lang="it-IT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COMDT NARESH TEHLAN COL S S AHLAWAT</a:t>
                      </a:r>
                      <a:br>
                        <a:rPr lang="it-IT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endParaRPr lang="it-IT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RK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DAHIYA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4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CCN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* AND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CNC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**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BANGALORE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SS RATHORE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SS AHLAWAT, VSM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D BALI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RK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DAHIYA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5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PRE NOVICE AND NOVICE HELD AT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RVC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CENTRE AND COLLEGE, MEERUT FROM 06 FEB TO 14 FEB 2017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MEERUT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SS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AHLAWAT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,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VSM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b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PP SINGH (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RETD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) </a:t>
                      </a:r>
                      <a:b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COMDT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NARESH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TEHLAN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 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6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CCI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*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EVENTING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HELD AT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RVC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CENTRE AND COLLEGE, MEERUT FROM 14 FEB TO 17 FEB 2017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MEERUT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SS AHLAWAT, VSM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D BALI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JAGAT SINGH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PP SINGH (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RETD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)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7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PRE NOVICE AND NOVICE HELD AT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APRC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, DELHI FROM 05 APR TO 10 APR 2017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DELHI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R K SWAIN                COL H R SUNIL                       LT COL S K 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DAHIYA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COL PP SINGH (</a:t>
                      </a:r>
                      <a:r>
                        <a:rPr lang="en-US" sz="1200" b="1" i="0" u="none" strike="noStrike" dirty="0" err="1" smtClean="0">
                          <a:solidFill>
                            <a:srgbClr val="FFFF00"/>
                          </a:solidFill>
                          <a:latin typeface="Arial"/>
                        </a:rPr>
                        <a:t>RETD</a:t>
                      </a:r>
                      <a:r>
                        <a:rPr lang="en-US" sz="1200" b="1" i="0" u="none" strike="noStrike" dirty="0" smtClean="0">
                          <a:solidFill>
                            <a:srgbClr val="FFFF00"/>
                          </a:solidFill>
                          <a:latin typeface="Arial"/>
                        </a:rPr>
                        <a:t>)</a:t>
                      </a:r>
                      <a:endParaRPr lang="en-US" sz="1200" b="1" i="0" u="none" strike="noStrike" dirty="0">
                        <a:solidFill>
                          <a:srgbClr val="FFFF00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  <a:tr h="66250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8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CCI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*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EVENTING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HELD AT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APRC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, DELHI FROM 11 APR TO 14 APR 17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DELHI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JAGAT SINGH  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RK SWAIN</a:t>
                      </a:r>
                      <a:b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it-IT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HR SUNIL</a:t>
                      </a:r>
                      <a:endParaRPr lang="it-IT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COL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RK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DAHIYA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/>
                      </a:r>
                      <a:b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</a:b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COMDT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NARESH</a:t>
                      </a:r>
                      <a:r>
                        <a:rPr lang="en-US" sz="12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12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TEHLAN</a:t>
                      </a:r>
                      <a:endParaRPr lang="en-US" sz="12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958863"/>
          <a:ext cx="9068089" cy="5814506"/>
        </p:xfrm>
        <a:graphic>
          <a:graphicData uri="http://schemas.openxmlformats.org/drawingml/2006/table">
            <a:tbl>
              <a:tblPr/>
              <a:tblGrid>
                <a:gridCol w="685800"/>
                <a:gridCol w="152400"/>
                <a:gridCol w="3124200"/>
                <a:gridCol w="1371600"/>
                <a:gridCol w="1066800"/>
                <a:gridCol w="1143000"/>
                <a:gridCol w="1524289"/>
              </a:tblGrid>
              <a:tr h="560868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S.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JUDGES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TDs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STEWARD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1790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EVENTING </a:t>
                      </a:r>
                      <a:endParaRPr kumimoji="0" lang="sv-S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P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SINGH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57164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AHLAWAT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VSM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DEEP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AHLAWAT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,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VSM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DUSHYANT  BALI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RAJIV DAHIYA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kumimoji="0" lang="sv-S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SUKHDEV RATHORE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JAGAT SINGH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1*/2* 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ARUN NAIN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chemeClr val="bg1"/>
                          </a:solidFill>
                        </a:rPr>
                        <a:t>-</a:t>
                      </a:r>
                      <a:endParaRPr lang="en-US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10368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NAVNEET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SINGH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THIARA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LEVEL-1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6999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DRESSAGE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tx1">
                        <a:lumMod val="50000"/>
                        <a:lumOff val="5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SUNIL SHIVDAS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3*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7878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DUSHYANT BALI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2*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LIST OF FEI QUALIFIED OFFICIALS </a:t>
            </a:r>
          </a:p>
        </p:txBody>
      </p:sp>
      <p:pic>
        <p:nvPicPr>
          <p:cNvPr id="9" name="Picture 5" descr="EFI logo1"/>
          <p:cNvPicPr>
            <a:picLocks noChangeAspect="1" noChangeArrowheads="1"/>
          </p:cNvPicPr>
          <p:nvPr/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auto">
          <a:xfrm>
            <a:off x="0" y="1"/>
            <a:ext cx="381000" cy="30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0" y="958863"/>
          <a:ext cx="9108729" cy="5917334"/>
        </p:xfrm>
        <a:graphic>
          <a:graphicData uri="http://schemas.openxmlformats.org/drawingml/2006/table">
            <a:tbl>
              <a:tblPr/>
              <a:tblGrid>
                <a:gridCol w="685800"/>
                <a:gridCol w="152400"/>
                <a:gridCol w="3657600"/>
                <a:gridCol w="1143000"/>
                <a:gridCol w="1066800"/>
                <a:gridCol w="1107440"/>
                <a:gridCol w="1295689"/>
              </a:tblGrid>
              <a:tr h="667583">
                <a:tc gridSpan="2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S. NO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CCFF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NAME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JUDGES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CDs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TDs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STEWARD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55385">
                <a:tc gridSpan="7"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SHOW JUMPING </a:t>
                      </a:r>
                      <a:endParaRPr kumimoji="0" lang="sv-SE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000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sv-SE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60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BRIG GYAN PURI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 </a:t>
                      </a:r>
                    </a:p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nl-NL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SATISH KUMAR DAGAR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2*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P 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P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  SINGH 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rgbClr val="FFFF00"/>
                          </a:solidFill>
                        </a:rPr>
                        <a:t>2*</a:t>
                      </a:r>
                      <a:endParaRPr lang="en-US" b="1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-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UMED SINGH RATHORE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ARUN ALGAPPAN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3*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kumimoji="0" lang="sv-SE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ANAND SAINI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560925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SARPRATAP SINGH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nl-NL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sv-SE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36646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COL S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S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 SOLANKI (RETD)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2*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87"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342900" marR="0" lvl="0" indent="-3429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MR EKLVYA SHARMA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solidFill>
                            <a:srgbClr val="FFFF00"/>
                          </a:solidFill>
                        </a:rPr>
                        <a:t>-</a:t>
                      </a:r>
                      <a:endParaRPr lang="en-US" dirty="0">
                        <a:solidFill>
                          <a:srgbClr val="FFFF00"/>
                        </a:solidFill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1*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00"/>
                          </a:solidFill>
                          <a:effectLst/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457200" y="0"/>
            <a:ext cx="84582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charset="0"/>
                <a:ea typeface="+mj-ea"/>
                <a:cs typeface="Arial" charset="0"/>
              </a:rPr>
              <a:t>LIST OF FEI QUALIFIED OFFICIALS </a:t>
            </a:r>
          </a:p>
        </p:txBody>
      </p:sp>
      <p:pic>
        <p:nvPicPr>
          <p:cNvPr id="9" name="Picture 5" descr="EFI logo1"/>
          <p:cNvPicPr>
            <a:picLocks noChangeAspect="1" noChangeArrowheads="1"/>
          </p:cNvPicPr>
          <p:nvPr/>
        </p:nvPicPr>
        <p:blipFill>
          <a:blip r:embed="rId3" cstate="print">
            <a:lum bright="-6000"/>
          </a:blip>
          <a:srcRect/>
          <a:stretch>
            <a:fillRect/>
          </a:stretch>
        </p:blipFill>
        <p:spPr bwMode="auto">
          <a:xfrm>
            <a:off x="0" y="1"/>
            <a:ext cx="381000" cy="3047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717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" y="28575"/>
            <a:ext cx="885825" cy="962025"/>
          </a:xfrm>
          <a:prstGeom prst="rect">
            <a:avLst/>
          </a:prstGeom>
          <a:noFill/>
          <a:ln>
            <a:noFill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4495800"/>
            <a:ext cx="9144000" cy="2209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219200"/>
          <a:ext cx="9144000" cy="3136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43000"/>
                <a:gridCol w="2743200"/>
                <a:gridCol w="3124200"/>
                <a:gridCol w="1143000"/>
                <a:gridCol w="990600"/>
              </a:tblGrid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FE ID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NAME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FUNCTION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RESULTS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REMARKS</a:t>
                      </a:r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10148351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ARULRAJ C V KARTER 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STEWARD(C NATIONAL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10148231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DHAWAN JYOTI(IND)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10093953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MAJ SK DAHIYA(IND)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PASSED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7245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10113909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INDERJIT SINGH 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STEWARD (C  NATIONAL ) TECHNICAL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FAILED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42360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10031420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PALVINDER SINGH(IND)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COURSE</a:t>
                      </a:r>
                      <a:r>
                        <a:rPr lang="en-US" sz="1400" baseline="0" dirty="0" smtClean="0"/>
                        <a:t> DESIGNER     (C NATIONAL)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rgbClr val="FF0000"/>
                          </a:solidFill>
                        </a:rPr>
                        <a:t>FAILED</a:t>
                      </a:r>
                      <a:endParaRPr lang="en-US" sz="1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10148265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SUNILH R 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JUDGE (C NATIONAL)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PASSED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10131631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SWAIN R K 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JUDGE (C NATIONAL)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PASSED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334385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10059352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TEHLAN NARESH (IND)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/>
                        <a:t>COURSE DESIGNER (S 1-C  NATIONAL)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PASSED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Content Placeholder 7170"/>
          <p:cNvSpPr txBox="1">
            <a:spLocks/>
          </p:cNvSpPr>
          <p:nvPr/>
        </p:nvSpPr>
        <p:spPr bwMode="auto">
          <a:xfrm>
            <a:off x="914400" y="0"/>
            <a:ext cx="82296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-342900" algn="ctr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Times New Roman"/>
                <a:cs typeface="Times New Roman"/>
              </a:rPr>
              <a:t>LIST OF OFFICIALS ATTENDED EVENTING COURSE  LEVEL</a:t>
            </a:r>
            <a:r>
              <a:rPr kumimoji="0" lang="en-US" sz="3600" b="1" i="0" u="sng" strike="noStrike" kern="1200" cap="none" spc="0" normalizeH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Times New Roman"/>
                <a:cs typeface="Times New Roman"/>
              </a:rPr>
              <a:t>  1</a:t>
            </a:r>
            <a:r>
              <a:rPr kumimoji="0" lang="en-US" sz="3600" b="1" i="0" u="sng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Times New Roman"/>
                <a:cs typeface="Times New Roman"/>
              </a:rPr>
              <a:t> </a:t>
            </a:r>
            <a:endParaRPr kumimoji="0" lang="en-US" sz="3600" b="0" i="0" u="sng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Times New Roman"/>
              <a:cs typeface="Times New Roman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717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" y="28575"/>
            <a:ext cx="885825" cy="962025"/>
          </a:xfrm>
          <a:prstGeom prst="rect">
            <a:avLst/>
          </a:prstGeom>
          <a:noFill/>
          <a:ln>
            <a:noFill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0" y="1060407"/>
          <a:ext cx="9143995" cy="5823151"/>
        </p:xfrm>
        <a:graphic>
          <a:graphicData uri="http://schemas.openxmlformats.org/drawingml/2006/table">
            <a:tbl>
              <a:tblPr/>
              <a:tblGrid>
                <a:gridCol w="457198"/>
                <a:gridCol w="1219200"/>
                <a:gridCol w="533402"/>
                <a:gridCol w="2133600"/>
                <a:gridCol w="990600"/>
                <a:gridCol w="1524000"/>
                <a:gridCol w="720583"/>
                <a:gridCol w="782706"/>
                <a:gridCol w="782706"/>
              </a:tblGrid>
              <a:tr h="380903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S/NO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PANEL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COMPETITION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FUNCTION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ID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NAME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LEVEL (NAT, 1/2*, 3/4*)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CONTACT DETAILS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294859">
                <a:tc rowSpan="10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CCI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1*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10009360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JAGAT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/2*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1100" b="1" dirty="0">
                        <a:solidFill>
                          <a:srgbClr val="FFFF00"/>
                        </a:solidFill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+mn-lt"/>
                        </a:rPr>
                        <a:t>COL R K SWAIN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+mn-lt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Calibri"/>
                        </a:rPr>
                        <a:t>COL H R SUNIL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ND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RD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TEST JUDGE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TEST JUDGE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10050810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BRIG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GYAN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PURI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10005316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COL R K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DAHIYA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1/ 2*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10059352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COMDT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NARESH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TEHLAN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485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2ND 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10031419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DEEP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AHLAWAT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1/ 2*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10031420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PALVINDER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10050810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BRIG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GYAN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PURI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NAT/LEVEL1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CHIEF STEWARD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CHIEF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SUKHDEV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RATHORE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LEVEL 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STEWARDS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10113909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INDERJIT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1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10103469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ALOK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PALEI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090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10097077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u="none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NANDA,</a:t>
                      </a:r>
                      <a:r>
                        <a:rPr lang="en-US" sz="1100" b="1" u="none" baseline="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u="none" baseline="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DURGA</a:t>
                      </a:r>
                      <a:r>
                        <a:rPr lang="en-US" sz="1100" b="1" u="none" baseline="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u="none" baseline="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PARSAD</a:t>
                      </a:r>
                      <a:endParaRPr lang="en-US" sz="1100" b="1" u="none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897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10148351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1800225" algn="l"/>
                        </a:tabLst>
                        <a:defRPr/>
                      </a:pPr>
                      <a:r>
                        <a:rPr lang="en-US" sz="1100" b="1" u="none" dirty="0" err="1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Calibri"/>
                        </a:rPr>
                        <a:t>ARULRAJ</a:t>
                      </a:r>
                      <a:r>
                        <a:rPr lang="en-US" sz="1100" b="1" u="none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Calibri"/>
                        </a:rPr>
                        <a:t>,</a:t>
                      </a:r>
                      <a:r>
                        <a:rPr lang="en-US" sz="1100" b="1" u="none" baseline="0" dirty="0" smtClean="0">
                          <a:solidFill>
                            <a:srgbClr val="FFFF00"/>
                          </a:solidFill>
                          <a:latin typeface="+mn-lt"/>
                          <a:ea typeface="Times New Roman"/>
                          <a:cs typeface="Calibri"/>
                        </a:rPr>
                        <a:t> CV CARTER</a:t>
                      </a:r>
                      <a:endParaRPr lang="en-US" sz="1100" b="1" u="none" dirty="0" smtClean="0">
                        <a:solidFill>
                          <a:srgbClr val="FFFF00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CC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52400"/>
            <a:ext cx="1704975" cy="67627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90600" y="0"/>
            <a:ext cx="44958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70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FEI APPROVED SCHEDULE 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EVENTING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2017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79288" y="533400"/>
            <a:ext cx="1718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buFontTx/>
              <a:buChar char="•"/>
              <a:tabLst>
                <a:tab pos="1800225" algn="l"/>
              </a:tabLst>
            </a:pPr>
            <a:r>
              <a:rPr lang="en-GB" b="1" dirty="0" smtClean="0">
                <a:solidFill>
                  <a:srgbClr val="FFFF0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en-GB" b="1" dirty="0" smtClean="0" bmk="">
                <a:solidFill>
                  <a:srgbClr val="FFFF0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FFICIALS</a:t>
            </a:r>
            <a:endParaRPr lang="en-GB" b="1" dirty="0" smtClean="0">
              <a:solidFill>
                <a:srgbClr val="FFFF00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717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" y="28575"/>
            <a:ext cx="885825" cy="962025"/>
          </a:xfrm>
          <a:prstGeom prst="rect">
            <a:avLst/>
          </a:prstGeom>
          <a:noFill/>
          <a:ln>
            <a:noFill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52400"/>
            <a:ext cx="1704975" cy="67627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90600" y="0"/>
            <a:ext cx="44958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70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FEI APPROVED SCHEDULE </a:t>
            </a:r>
            <a:endParaRPr lang="en-US" sz="2000" dirty="0" smtClean="0">
              <a:solidFill>
                <a:srgbClr val="FFFF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EVENTING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2017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180490" y="609600"/>
            <a:ext cx="1718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buFontTx/>
              <a:buChar char="•"/>
              <a:tabLst>
                <a:tab pos="1800225" algn="l"/>
              </a:tabLst>
            </a:pPr>
            <a:r>
              <a:rPr lang="en-GB" b="1" dirty="0" smtClean="0">
                <a:solidFill>
                  <a:srgbClr val="FFFF0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en-GB" b="1" dirty="0" smtClean="0" bmk="">
                <a:solidFill>
                  <a:srgbClr val="FFFF00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FFICIALS</a:t>
            </a:r>
            <a:endParaRPr lang="en-GB" b="1" dirty="0" smtClean="0">
              <a:solidFill>
                <a:srgbClr val="FFFF00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0" y="1219199"/>
          <a:ext cx="9143995" cy="5638800"/>
        </p:xfrm>
        <a:graphic>
          <a:graphicData uri="http://schemas.openxmlformats.org/drawingml/2006/table">
            <a:tbl>
              <a:tblPr/>
              <a:tblGrid>
                <a:gridCol w="457196"/>
                <a:gridCol w="1600200"/>
                <a:gridCol w="533404"/>
                <a:gridCol w="2057400"/>
                <a:gridCol w="838200"/>
                <a:gridCol w="1295400"/>
                <a:gridCol w="533400"/>
                <a:gridCol w="762000"/>
                <a:gridCol w="1066795"/>
              </a:tblGrid>
              <a:tr h="590907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S/NO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PANEL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FUNCTION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spc="-10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FEI</a:t>
                      </a: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ID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NAME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NF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LEVEL (NAT, 1/2*, 3/4*)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CONTACT DETAILS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394959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APPEAL COMMITTEE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APPEAL COMMITTEE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86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APPEAL COMMITTEE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0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APPEAL COMMITTEE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10067473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HASNYEN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MIRZA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 +91 9845040879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888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ASSISTANT </a:t>
                      </a: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100" b="1" dirty="0" smtClean="0">
                        <a:solidFill>
                          <a:srgbClr val="FFFF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10140756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BRIG S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KASHYAP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89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COMMISSION (FOR CHAMPIONSHIPS ONLY)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PRESIDENT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FOREIGN VETERINARY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976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ASSISTANT </a:t>
                      </a: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432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VETERINARY SERVICE MANAGER (</a:t>
                      </a: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VSM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 TREATING VETERINARIAN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VR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ART 1010)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VETERINARY SERVICE MANAGER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10137186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LT GEN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AMOLAK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JEET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SINGH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7473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PERMITTED TREATING VET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10108497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MANGAL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SINGH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CHIEF MEDICAL OFFICER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CHIEF MEDICAL OFFICER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CAPT </a:t>
                      </a: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IPS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BHATIA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MOB:+91  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9116834418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MEDICAL SERVICES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MEDICAL SERVICES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PROVIDED BY ARMY HOSP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MOB:+91  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9116834418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FARRIER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FARRIER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NB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: A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ANSARI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MOB:91 8751854786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1964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 DELEGATE (IF APPLICABLE)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10132553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 SANJAY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MALIK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 +91 9654483954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717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" y="28575"/>
            <a:ext cx="885825" cy="962025"/>
          </a:xfrm>
          <a:prstGeom prst="rect">
            <a:avLst/>
          </a:prstGeom>
          <a:noFill/>
          <a:ln>
            <a:noFill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5" y="1005285"/>
          <a:ext cx="9143995" cy="5982432"/>
        </p:xfrm>
        <a:graphic>
          <a:graphicData uri="http://schemas.openxmlformats.org/drawingml/2006/table">
            <a:tbl>
              <a:tblPr/>
              <a:tblGrid>
                <a:gridCol w="457198"/>
                <a:gridCol w="1219200"/>
                <a:gridCol w="762000"/>
                <a:gridCol w="1600200"/>
                <a:gridCol w="1471405"/>
                <a:gridCol w="1341782"/>
                <a:gridCol w="726798"/>
                <a:gridCol w="782706"/>
                <a:gridCol w="782706"/>
              </a:tblGrid>
              <a:tr h="372048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S/NO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PANEL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COMPETITION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FUNCTION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ID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NAME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LEVEL (NAT, 1/2*, 3/4*)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CONTACT DETAILS</a:t>
                      </a:r>
                      <a:endParaRPr lang="en-US" sz="11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372048">
                <a:tc rowSpan="10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ST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CCI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1*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10079769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DUSHYANT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BALI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/2*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10009360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JAGAT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 /2*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-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ND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</a:t>
                      </a:r>
                      <a:endParaRPr lang="en-US" sz="1100" b="1" dirty="0" smtClean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</a:t>
                      </a:r>
                      <a:r>
                        <a:rPr lang="en-US" sz="1100" b="1" baseline="3000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RD</a:t>
                      </a: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PRESIDENT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3797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GROUND JURY MEMBER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TEST JUDGE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TEST JUDGE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10050810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BRIG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GYAN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PURI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10005316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COL R K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DAHIYA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1/ 2*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10059352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COMDT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NARESH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TEHLAN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2ND TECHNICAL DELEGATE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3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10031419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DEEP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AHLAWAT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1/ 2*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10031420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PALVINDER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204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JUMPING COURSE DESIGNER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10050810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BRIG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GYAN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PURI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NAT/LEVEL1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4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CHIEF STEWARD 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CHIEF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10103503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COL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ARUN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NAIN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LEVEL 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rowSpan="4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5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4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STEWARDS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10113909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INDERJIT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SINGH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10103469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ALOK</a:t>
                      </a: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PALEI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10097077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u="sng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DP NANDA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64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ASSISTANT STEWARD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10148351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u="sng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ARULRAJ</a:t>
                      </a:r>
                      <a:r>
                        <a:rPr lang="en-US" sz="1100" b="1" u="sng" baseline="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CV CARTER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IND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1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NAT</a:t>
                      </a:r>
                      <a:endParaRPr lang="en-US" sz="11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3208" marR="43208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1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43208" marR="4320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52400"/>
            <a:ext cx="1704975" cy="67627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90600" y="152400"/>
            <a:ext cx="44958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70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FEI APPROVED SCHEDULE 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EVENTING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2017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19200" y="762000"/>
            <a:ext cx="1718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buFontTx/>
              <a:buChar char="•"/>
              <a:tabLst>
                <a:tab pos="1800225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en-GB" b="1" dirty="0" smtClean="0" bmk="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FFICIALS</a:t>
            </a:r>
            <a:endParaRPr lang="en-GB" b="1" dirty="0" smtClean="0">
              <a:solidFill>
                <a:schemeClr val="bg1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2" name="Picture 7171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>
          <a:xfrm>
            <a:off x="28575" y="28575"/>
            <a:ext cx="885825" cy="962025"/>
          </a:xfrm>
          <a:prstGeom prst="rect">
            <a:avLst/>
          </a:prstGeom>
          <a:noFill/>
          <a:ln>
            <a:noFill/>
          </a:ln>
          <a:effectLst>
            <a:outerShdw dist="50800" dir="5400000" algn="t" rotWithShape="0">
              <a:srgbClr val="000000">
                <a:alpha val="0"/>
              </a:srgbClr>
            </a:outerShdw>
          </a:effectLst>
        </p:spPr>
      </p:pic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4097" name="Picture 1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10400" y="152400"/>
            <a:ext cx="1704975" cy="676275"/>
          </a:xfrm>
          <a:prstGeom prst="rect">
            <a:avLst/>
          </a:prstGeom>
          <a:noFill/>
        </p:spPr>
      </p:pic>
      <p:sp>
        <p:nvSpPr>
          <p:cNvPr id="4099" name="Rectangle 3"/>
          <p:cNvSpPr>
            <a:spLocks noChangeArrowheads="1"/>
          </p:cNvSpPr>
          <p:nvPr/>
        </p:nvSpPr>
        <p:spPr bwMode="auto">
          <a:xfrm>
            <a:off x="990600" y="152400"/>
            <a:ext cx="4495800" cy="6155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50708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FEI APPROVED SCHEDULE </a:t>
            </a:r>
            <a:endParaRPr lang="en-US" sz="2000" dirty="0" smtClean="0">
              <a:solidFill>
                <a:schemeClr val="bg1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800225" algn="l"/>
              </a:tabLst>
            </a:pPr>
            <a:r>
              <a:rPr kumimoji="0" lang="en-US" sz="2000" b="1" i="0" u="none" strike="noStrike" cap="none" normalizeH="0" baseline="0" dirty="0" err="1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EVENTING</a:t>
            </a:r>
            <a:r>
              <a:rPr kumimoji="0" lang="en-US" sz="2000" b="1" i="0" u="none" strike="noStrike" cap="none" normalizeH="0" baseline="0" dirty="0" smtClean="0">
                <a:ln>
                  <a:noFill/>
                </a:ln>
                <a:solidFill>
                  <a:schemeClr val="bg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2017</a:t>
            </a:r>
            <a:endParaRPr kumimoji="0" lang="en-GB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253060" y="773668"/>
            <a:ext cx="171874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eaLnBrk="0" hangingPunct="0">
              <a:buFontTx/>
              <a:buChar char="•"/>
              <a:tabLst>
                <a:tab pos="1800225" algn="l"/>
              </a:tabLst>
            </a:pPr>
            <a:r>
              <a:rPr lang="en-GB" b="1" dirty="0" smtClean="0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O</a:t>
            </a:r>
            <a:r>
              <a:rPr lang="en-GB" b="1" dirty="0" smtClean="0" bmk="">
                <a:solidFill>
                  <a:schemeClr val="bg1"/>
                </a:solidFill>
                <a:latin typeface="Verdana" pitchFamily="34" charset="0"/>
                <a:ea typeface="Times New Roman" pitchFamily="18" charset="0"/>
                <a:cs typeface="Times New Roman" pitchFamily="18" charset="0"/>
              </a:rPr>
              <a:t>FFICIALS</a:t>
            </a:r>
            <a:endParaRPr lang="en-GB" b="1" dirty="0" smtClean="0">
              <a:solidFill>
                <a:schemeClr val="bg1"/>
              </a:solidFill>
              <a:latin typeface="Verdana" pitchFamily="34" charset="0"/>
              <a:ea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4" y="1143000"/>
          <a:ext cx="9143995" cy="5741821"/>
        </p:xfrm>
        <a:graphic>
          <a:graphicData uri="http://schemas.openxmlformats.org/drawingml/2006/table">
            <a:tbl>
              <a:tblPr/>
              <a:tblGrid>
                <a:gridCol w="457196"/>
                <a:gridCol w="1524000"/>
                <a:gridCol w="533400"/>
                <a:gridCol w="1600200"/>
                <a:gridCol w="685800"/>
                <a:gridCol w="1676400"/>
                <a:gridCol w="533400"/>
                <a:gridCol w="762000"/>
                <a:gridCol w="1371599"/>
              </a:tblGrid>
              <a:tr h="359781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SNO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PANEL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COMPETITION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FUNCTION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10" dirty="0" err="1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FEI</a:t>
                      </a: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ID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NAME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NF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LEVEL (NAT, 1/2*, 3/4*)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0000"/>
                          </a:solidFill>
                          <a:latin typeface="Calibri"/>
                          <a:ea typeface="Times New Roman"/>
                          <a:cs typeface="Calibri"/>
                        </a:rPr>
                        <a:t>CONTACT DETAILS</a:t>
                      </a:r>
                      <a:endParaRPr lang="en-US" sz="1000" b="1" dirty="0">
                        <a:solidFill>
                          <a:srgbClr val="FF00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2D69B"/>
                    </a:solidFill>
                  </a:tcPr>
                </a:tc>
              </a:tr>
              <a:tr h="410710">
                <a:tc rowSpan="3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6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APPEAL COMMITTEE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APPEAL COMMITTEE PRESIDENT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APPEAL COMMITTEE MEMBER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710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APPEAL COMMITTEE MEMBER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spc="-10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 rowSpan="5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7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10067473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HASNYEN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MIRZA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 +91 9845040879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78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ASSISTANT </a:t>
                      </a: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000" b="1" dirty="0" smtClean="0">
                        <a:solidFill>
                          <a:srgbClr val="FFFF00"/>
                        </a:solidFill>
                        <a:latin typeface="Arial"/>
                        <a:ea typeface="Times New Roman"/>
                        <a:cs typeface="Times New Roman"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10140756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BRIG S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S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KASHYAP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989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VETERINARY COMMISSION (FOR CHAMPIONSHIPS ONLY)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PRESIDENT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FOREIGN VETERINARY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0919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ASSISTANT </a:t>
                      </a: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49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8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VETERINARY SERVICE MANAGER (</a:t>
                      </a: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VSM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) TREATING VETERINARIAN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VR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ART 1010)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VETERINARY SERVICE MANAGER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10137186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LT GEN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AMOLAK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JEET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SINGH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5937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FEI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PERMITTED TREATING VET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10108497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MANGAL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SINGH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                                                        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 row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CHIEF MEDICAL OFFICER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CHIEF MEDICAL OFFICER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CAPT </a:t>
                      </a: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IPS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BHATIA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MOB:+91  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9116834418</a:t>
                      </a: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MEDICAL SERVICES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MEDICAL SERVICES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PROVIDED BY ARMY HOSP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MOB:+91  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9116834418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10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FARRIER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FARRIER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NB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RIS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: A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ANSARI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MOB:91 8751854786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638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11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 DELEGATE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     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NF DELEGATE (IF APPLICABLE)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Arial"/>
                          <a:ea typeface="Times New Roman"/>
                          <a:cs typeface="Times New Roman"/>
                        </a:rPr>
                        <a:t>10132553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COL SANJAY </a:t>
                      </a: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MALIK</a:t>
                      </a: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 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err="1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IND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spc="-10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NAT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1800225" algn="l"/>
                        </a:tabLst>
                      </a:pPr>
                      <a:r>
                        <a:rPr lang="en-US" sz="1000" b="1" dirty="0" smtClean="0">
                          <a:solidFill>
                            <a:srgbClr val="FFFF00"/>
                          </a:solidFill>
                          <a:latin typeface="Calibri"/>
                          <a:ea typeface="Times New Roman"/>
                          <a:cs typeface="Times New Roman"/>
                        </a:rPr>
                        <a:t>MOB +91 9654483954</a:t>
                      </a:r>
                      <a:endParaRPr lang="en-US" sz="1000" b="1" dirty="0">
                        <a:solidFill>
                          <a:srgbClr val="FFFF00"/>
                        </a:solidFill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47541" marR="4754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 bwMode="auto">
        <a:noFill/>
        <a:ln w="28575">
          <a:solidFill>
            <a:schemeClr val="tx1"/>
          </a:solidFill>
          <a:miter lim="800000"/>
          <a:headEnd/>
          <a:tailEnd/>
        </a:ln>
      </a:spPr>
      <a:bodyPr/>
      <a:lstStyle/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1402</Words>
  <Application>Microsoft Office PowerPoint</Application>
  <PresentationFormat>On-screen Show (4:3)</PresentationFormat>
  <Paragraphs>768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1_Office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MirajEFI</dc:creator>
  <cp:lastModifiedBy>MirajEFI</cp:lastModifiedBy>
  <cp:revision>1</cp:revision>
  <dcterms:created xsi:type="dcterms:W3CDTF">2006-08-16T00:00:00Z</dcterms:created>
  <dcterms:modified xsi:type="dcterms:W3CDTF">2017-04-13T03:41:21Z</dcterms:modified>
</cp:coreProperties>
</file>